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1"/>
  </p:notesMasterIdLst>
  <p:sldIdLst>
    <p:sldId id="436" r:id="rId2"/>
    <p:sldId id="391" r:id="rId3"/>
    <p:sldId id="445" r:id="rId4"/>
    <p:sldId id="446" r:id="rId5"/>
    <p:sldId id="447" r:id="rId6"/>
    <p:sldId id="448" r:id="rId7"/>
    <p:sldId id="450" r:id="rId8"/>
    <p:sldId id="451" r:id="rId9"/>
    <p:sldId id="452" r:id="rId10"/>
  </p:sldIdLst>
  <p:sldSz cx="12192000" cy="6858000"/>
  <p:notesSz cx="6808788" cy="9940925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Ignis et Glacies Sharp" charset="-52"/>
      <p:regular r:id="rId16"/>
    </p:embeddedFont>
    <p:embeddedFont>
      <p:font typeface="Tahoma" pitchFamily="34" charset="0"/>
      <p:regular r:id="rId17"/>
      <p:bold r:id="rId18"/>
    </p:embeddedFont>
    <p:embeddedFont>
      <p:font typeface="Calibri Light" pitchFamily="34" charset="0"/>
      <p:regular r:id="rId19"/>
      <p:italic r:id="rId20"/>
    </p:embeddedFont>
    <p:embeddedFont>
      <p:font typeface="PT_Russia Text" charset="0"/>
      <p:regular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391"/>
            <p14:sldId id="445"/>
            <p14:sldId id="446"/>
            <p14:sldId id="447"/>
            <p14:sldId id="448"/>
            <p14:sldId id="450"/>
            <p14:sldId id="451"/>
            <p14:sldId id="452"/>
          </p14:sldIdLst>
        </p14:section>
      </p14:sectionLst>
    </p:ext>
    <p:ext uri="{EFAFB233-063F-42B5-8137-9DF3F51BA10A}">
      <p15:sldGuideLst xmlns="" xmlns:p15="http://schemas.microsoft.com/office/powerpoint/2012/main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="" xmlns:p15="http://schemas.microsoft.com/office/powerpoint/2012/main" userId="S-1-5-21-3131311301-2991779649-3226889198-34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77"/>
    <a:srgbClr val="CCFF66"/>
    <a:srgbClr val="00FF00"/>
    <a:srgbClr val="006D5C"/>
    <a:srgbClr val="91C44C"/>
    <a:srgbClr val="000066"/>
    <a:srgbClr val="010B23"/>
    <a:srgbClr val="4145A8"/>
    <a:srgbClr val="99CCFF"/>
    <a:srgbClr val="BFD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5" autoAdjust="0"/>
    <p:restoredTop sz="94552" autoAdjust="0"/>
  </p:normalViewPr>
  <p:slideViewPr>
    <p:cSldViewPr snapToObjects="1">
      <p:cViewPr>
        <p:scale>
          <a:sx n="87" d="100"/>
          <a:sy n="87" d="100"/>
        </p:scale>
        <p:origin x="-653" y="48"/>
      </p:cViewPr>
      <p:guideLst>
        <p:guide orient="horz" pos="1271"/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14.06.2020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21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7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39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11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228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CD7-1F3D-4025-95FD-1475825FBCD2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0D1-E3DA-419B-B383-EAF7C59C11C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DA31-4F25-464F-A22B-EEB09E18B0AF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49B5-C82B-44EC-AF3D-B3E4E77AA047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EAC8-39DB-464E-8366-6AEDB47D9EA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BD3A-D1E7-46B8-B4A8-67152BFEC5E8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762F-4C5A-4BA0-8A54-63BE1CA1B83C}" type="datetime1">
              <a:rPr lang="ru-RU" smtClean="0"/>
              <a:t>14.06.2020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C754-E71C-4253-B3AA-2F9CED58E566}" type="datetime1">
              <a:rPr lang="ru-RU" smtClean="0"/>
              <a:t>14.06.2020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0E49-9172-4B33-8044-3A613677524C}" type="datetime1">
              <a:rPr lang="ru-RU" smtClean="0"/>
              <a:t>14.06.2020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3CB-AFC5-47E8-AACC-4D7DAC083099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5BB3-EED7-408B-BCF6-C7716A9BB394}" type="datetime1">
              <a:rPr lang="ru-RU" smtClean="0"/>
              <a:t>14.06.2020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8CBC-C93E-4FFF-8DAE-476901CCA963}" type="datetime1">
              <a:rPr lang="ru-RU" smtClean="0"/>
              <a:t>14.06.2020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jf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5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2920800" y="2953089"/>
            <a:ext cx="7056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44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Система «Бродяга»</a:t>
            </a:r>
            <a:endParaRPr lang="ru-RU" sz="440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7129740" y="3974153"/>
            <a:ext cx="476280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36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Команда «ОНТ»</a:t>
            </a:r>
            <a:endParaRPr lang="ru-RU" sz="360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9511141" y="1833084"/>
            <a:ext cx="2469601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4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Министерство </a:t>
            </a:r>
          </a:p>
          <a:p>
            <a:pPr algn="ctr"/>
            <a:r>
              <a:rPr lang="ru-RU" sz="80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цифрового развития и связи </a:t>
            </a:r>
          </a:p>
          <a:p>
            <a:pPr algn="ctr"/>
            <a:r>
              <a:rPr lang="ru-RU" sz="1050" b="1" spc="80" dirty="0" smtClean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Оренбургской области</a:t>
            </a:r>
            <a:endParaRPr lang="ru-RU" sz="105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Информационная безопасность, защита каналов связи, шифрование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0" y="5898600"/>
            <a:ext cx="1411200" cy="5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240724"/>
            <a:ext cx="1415735" cy="16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Файл:MegaFon sign+logo horiz green RU (RGB).svg — Википеди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00" y="5816766"/>
            <a:ext cx="2822400" cy="8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00" y="647784"/>
            <a:ext cx="2987075" cy="23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Скругленный прямоугольник 193"/>
          <p:cNvSpPr/>
          <p:nvPr/>
        </p:nvSpPr>
        <p:spPr>
          <a:xfrm>
            <a:off x="533477" y="1511303"/>
            <a:ext cx="3092924" cy="506497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Команда «ОНТ»</a:t>
            </a:r>
          </a:p>
        </p:txBody>
      </p:sp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503626" y="-5476039"/>
            <a:ext cx="1254125" cy="12196763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0332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КОМАНДЕ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533477" y="2879205"/>
            <a:ext cx="3092924" cy="536835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 команды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646986" y="2048332"/>
            <a:ext cx="1096742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Команда студентов «</a:t>
            </a:r>
            <a:r>
              <a:rPr lang="ru-RU" sz="32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Орского</a:t>
            </a:r>
            <a:r>
              <a:rPr lang="ru-RU" sz="32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 нефтяного техникума»</a:t>
            </a:r>
            <a:endParaRPr lang="ru-RU" sz="32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84589" y="5342607"/>
            <a:ext cx="2917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Семенов Данил</a:t>
            </a:r>
            <a:endParaRPr lang="ru-RU" sz="32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57287" y="5381217"/>
            <a:ext cx="3105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Пономарев Илья</a:t>
            </a:r>
            <a:endParaRPr lang="ru-RU" sz="32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2071" y="5369309"/>
            <a:ext cx="230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solidFill>
                  <a:schemeClr val="accent3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Финк Игорь</a:t>
            </a:r>
            <a:endParaRPr lang="ru-RU" sz="3200" dirty="0">
              <a:solidFill>
                <a:schemeClr val="accent3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9"/>
          <a:stretch/>
        </p:blipFill>
        <p:spPr>
          <a:xfrm rot="21143689">
            <a:off x="4946480" y="3727541"/>
            <a:ext cx="1375816" cy="1673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56" y="3677797"/>
            <a:ext cx="1354041" cy="16987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60"/>
          <a:stretch/>
        </p:blipFill>
        <p:spPr>
          <a:xfrm rot="21367321">
            <a:off x="1239996" y="3834032"/>
            <a:ext cx="1246412" cy="14629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8212800" y="1312200"/>
            <a:ext cx="2971018" cy="4899021"/>
          </a:xfrm>
          <a:prstGeom prst="rect">
            <a:avLst/>
          </a:prstGeom>
        </p:spPr>
      </p:pic>
      <p:sp>
        <p:nvSpPr>
          <p:cNvPr id="225" name="Прямоугольник 224"/>
          <p:cNvSpPr/>
          <p:nvPr/>
        </p:nvSpPr>
        <p:spPr>
          <a:xfrm>
            <a:off x="495868" y="1312200"/>
            <a:ext cx="689442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fontAlgn="base"/>
            <a:r>
              <a:rPr lang="ru-RU" sz="1600" dirty="0" smtClean="0"/>
              <a:t>Мобильные </a:t>
            </a:r>
            <a:r>
              <a:rPr lang="ru-RU" sz="1600" dirty="0"/>
              <a:t>приложения удобнее и быстрее мобильных сайтов.</a:t>
            </a:r>
          </a:p>
          <a:p>
            <a:pPr indent="457200" fontAlgn="base"/>
            <a:endParaRPr lang="ru-RU" sz="1600" dirty="0" smtClean="0"/>
          </a:p>
          <a:p>
            <a:pPr indent="457200" fontAlgn="base"/>
            <a:r>
              <a:rPr lang="ru-RU" sz="1600" dirty="0" smtClean="0"/>
              <a:t>Приложения </a:t>
            </a:r>
            <a:r>
              <a:rPr lang="ru-RU" sz="1600" dirty="0"/>
              <a:t>превосходят сайты в следующих аспектах:</a:t>
            </a:r>
          </a:p>
          <a:p>
            <a:pPr indent="457200" fontAlgn="base"/>
            <a:r>
              <a:rPr lang="ru-RU" sz="1600" dirty="0" smtClean="0"/>
              <a:t>- доступ </a:t>
            </a:r>
            <a:r>
              <a:rPr lang="ru-RU" sz="1600" dirty="0"/>
              <a:t>к нативным функциям смартфона (видеокамере, GPS-навигатору, функции распознавания голоса),</a:t>
            </a:r>
          </a:p>
          <a:p>
            <a:pPr indent="457200" fontAlgn="base"/>
            <a:r>
              <a:rPr lang="ru-RU" sz="1600" dirty="0" smtClean="0"/>
              <a:t>- интерактивность </a:t>
            </a:r>
            <a:r>
              <a:rPr lang="ru-RU" sz="1600" dirty="0"/>
              <a:t>(интеграцией с социальными сетями) и персонализация контента.</a:t>
            </a:r>
          </a:p>
          <a:p>
            <a:pPr indent="457200" fontAlgn="base"/>
            <a:r>
              <a:rPr lang="ru-RU" sz="1600" dirty="0" smtClean="0"/>
              <a:t>- удобство </a:t>
            </a:r>
            <a:r>
              <a:rPr lang="ru-RU" sz="1600" dirty="0"/>
              <a:t>в использовании и лучшая адаптация под мобильные устройства.</a:t>
            </a:r>
          </a:p>
          <a:p>
            <a:pPr indent="457200" fontAlgn="base"/>
            <a:endParaRPr lang="ru-RU" sz="1600" dirty="0" smtClean="0"/>
          </a:p>
          <a:p>
            <a:pPr indent="457200" fontAlgn="base"/>
            <a:r>
              <a:rPr lang="ru-RU" sz="1600" dirty="0" smtClean="0"/>
              <a:t>Общеизвестно</a:t>
            </a:r>
            <a:r>
              <a:rPr lang="ru-RU" sz="1600" dirty="0"/>
              <a:t>, пользователи выбирают то, что быстрее и удобнее, а значит, ваши клиенты наверняка предпочтут приложение на </a:t>
            </a:r>
            <a:r>
              <a:rPr lang="ru-RU" sz="1600" dirty="0" err="1"/>
              <a:t>Android</a:t>
            </a:r>
            <a:r>
              <a:rPr lang="ru-RU" sz="1600" dirty="0"/>
              <a:t> или </a:t>
            </a:r>
            <a:r>
              <a:rPr lang="ru-RU" sz="1600" dirty="0" err="1"/>
              <a:t>iOS</a:t>
            </a:r>
            <a:r>
              <a:rPr lang="ru-RU" sz="1600" dirty="0"/>
              <a:t> мобильному сайту.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marL="285750" indent="-285750" algn="just">
              <a:lnSpc>
                <a:spcPct val="75000"/>
              </a:lnSpc>
              <a:buFont typeface="Arial" pitchFamily="34" charset="0"/>
              <a:buChar char="•"/>
            </a:pPr>
            <a:r>
              <a:rPr lang="ru-RU" sz="1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ми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2" name="AutoShape 7" descr="blob:https://web.whatsapp.com/602df474-9d37-48d9-808e-6342ec1dc2e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544" y="2772797"/>
            <a:ext cx="2987075" cy="2370600"/>
          </a:xfrm>
          <a:prstGeom prst="rect">
            <a:avLst/>
          </a:prstGeom>
        </p:spPr>
      </p:pic>
      <p:sp>
        <p:nvSpPr>
          <p:cNvPr id="3" name="AutoShape 9" descr="blob:https://web.whatsapp.com/602df474-9d37-48d9-808e-6342ec1dc2e3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841480" y="4840200"/>
            <a:ext cx="6101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Наши преимущества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Интуитивно понятный интерфейс;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Возможность указания геолокации;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Возможность фото фиксации;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Удобство подачи заявок и контроль</a:t>
            </a:r>
            <a:r>
              <a:rPr lang="en-US" dirty="0" smtClean="0"/>
              <a:t>.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pic>
        <p:nvPicPr>
          <p:cNvPr id="4098" name="Picture 2" descr="https://avatars.mds.yandex.net/get-pdb/2815434/defdcd03-7c06-4b0f-9316-4709ef226492/s1200?webp=fal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3" y="1466147"/>
            <a:ext cx="2822400" cy="28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yt3.ggpht.com/a/AGF-l7_R86-lP2g1A4Sce-Xsfl9KJWIVLlUcemFXag=s900-c-k-c0xffffffff-no-rj-m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833" y="1312200"/>
            <a:ext cx="3121986" cy="312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psv4.userapi.com/c856324/u174441161/docs/d8/676d1aff2002/Screenshot_2020-06-13_17_22_40.png?extra=SI3TXKf3JkX7mDTLk_BrGKk9vJVpV117RKY3RiugCd16LVYzrEWTK9eRGnUQZeaZbbk-0--OioWKnTc0cYwHzudK_rqgky6k_93hOHcpJ2Re4_4ozap5mqZIErKlKC9uSZVNgzORpOmJuBAfrRc6Y2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49" y="1647810"/>
            <a:ext cx="3442089" cy="354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2559362" y="1329981"/>
            <a:ext cx="2971018" cy="48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4764153" y="1249405"/>
            <a:ext cx="2315088" cy="3817434"/>
          </a:xfrm>
          <a:prstGeom prst="rect">
            <a:avLst/>
          </a:prstGeom>
        </p:spPr>
      </p:pic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50400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" r="986" b="10641"/>
          <a:stretch/>
        </p:blipFill>
        <p:spPr bwMode="auto">
          <a:xfrm>
            <a:off x="378236" y="1522173"/>
            <a:ext cx="3512983" cy="190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t="8692" r="2499" b="10256"/>
          <a:stretch/>
        </p:blipFill>
        <p:spPr bwMode="auto">
          <a:xfrm>
            <a:off x="8137109" y="2806244"/>
            <a:ext cx="3908675" cy="197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30897" r="70144" b="40129"/>
          <a:stretch/>
        </p:blipFill>
        <p:spPr bwMode="auto">
          <a:xfrm>
            <a:off x="471402" y="4434619"/>
            <a:ext cx="1174921" cy="1264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796" y="2017800"/>
            <a:ext cx="2604772" cy="206719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4684800" y="4840200"/>
            <a:ext cx="23563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Бродяга</a:t>
            </a:r>
            <a:endParaRPr lang="ru-RU" sz="48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64153" y="5545800"/>
            <a:ext cx="2743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 smtClean="0"/>
              <a:t>Авторизация;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Фотосъемка;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Геолокации;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Просмотр заявок.</a:t>
            </a:r>
          </a:p>
          <a:p>
            <a:pPr marL="285750" indent="-285750">
              <a:buFontTx/>
              <a:buChar char="-"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7855339" y="2167809"/>
            <a:ext cx="44409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Текстовая подача заявления на сайте без авторизации </a:t>
            </a:r>
          </a:p>
          <a:p>
            <a:pPr algn="ctr"/>
            <a:r>
              <a:rPr lang="ru-RU" sz="1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и обратной связи</a:t>
            </a:r>
            <a:endParaRPr lang="ru-RU" sz="1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82277" y="3772612"/>
            <a:ext cx="246997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1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Текстовая подача обращения</a:t>
            </a:r>
            <a:endParaRPr lang="ru-RU" sz="1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AutoShape 2" descr="blob:https://web.whatsapp.com/58591f73-6b9a-4410-9611-fd8d781cc5e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34"/>
          <a:stretch/>
        </p:blipFill>
        <p:spPr>
          <a:xfrm>
            <a:off x="2134727" y="4122635"/>
            <a:ext cx="1821374" cy="248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ru-RU" sz="4800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Стрелка вправо с вырезом 10"/>
          <p:cNvSpPr/>
          <p:nvPr/>
        </p:nvSpPr>
        <p:spPr>
          <a:xfrm rot="20160575">
            <a:off x="1785734" y="3322788"/>
            <a:ext cx="8895281" cy="1512852"/>
          </a:xfrm>
          <a:prstGeom prst="notch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Блок-схема: альтернативный процесс 13"/>
          <p:cNvSpPr/>
          <p:nvPr/>
        </p:nvSpPr>
        <p:spPr>
          <a:xfrm>
            <a:off x="341313" y="5545800"/>
            <a:ext cx="1521087" cy="1058400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</a:t>
            </a:r>
          </a:p>
          <a:p>
            <a:pPr algn="ctr"/>
            <a:r>
              <a:rPr lang="ru-RU" dirty="0" smtClean="0"/>
              <a:t>приложение</a:t>
            </a:r>
            <a:endParaRPr lang="ru-RU" dirty="0"/>
          </a:p>
        </p:txBody>
      </p:sp>
      <p:sp>
        <p:nvSpPr>
          <p:cNvPr id="22" name="Скругленная прямоугольная выноска 21"/>
          <p:cNvSpPr/>
          <p:nvPr/>
        </p:nvSpPr>
        <p:spPr>
          <a:xfrm rot="20147225">
            <a:off x="3012876" y="3312148"/>
            <a:ext cx="1883665" cy="853051"/>
          </a:xfrm>
          <a:prstGeom prst="wedgeRoundRectCallout">
            <a:avLst>
              <a:gd name="adj1" fmla="val -17782"/>
              <a:gd name="adj2" fmla="val 8523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Web-</a:t>
            </a:r>
            <a:r>
              <a:rPr lang="ru-RU" dirty="0" smtClean="0"/>
              <a:t>сайт</a:t>
            </a:r>
            <a:endParaRPr lang="ru-RU" dirty="0"/>
          </a:p>
        </p:txBody>
      </p:sp>
      <p:sp>
        <p:nvSpPr>
          <p:cNvPr id="23" name="Скругленная прямоугольная выноска 22"/>
          <p:cNvSpPr/>
          <p:nvPr/>
        </p:nvSpPr>
        <p:spPr>
          <a:xfrm rot="20189201">
            <a:off x="6062861" y="2149915"/>
            <a:ext cx="1642033" cy="850990"/>
          </a:xfrm>
          <a:prstGeom prst="wedgeRoundRectCallout">
            <a:avLst>
              <a:gd name="adj1" fmla="val -16492"/>
              <a:gd name="adj2" fmla="val 87239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ru-RU" dirty="0" smtClean="0"/>
              <a:t>приложение</a:t>
            </a:r>
            <a:endParaRPr lang="ru-RU" dirty="0"/>
          </a:p>
        </p:txBody>
      </p:sp>
      <p:pic>
        <p:nvPicPr>
          <p:cNvPr id="25" name="Picture 2" descr="https://avatars.mds.yandex.net/get-pdb/2815434/defdcd03-7c06-4b0f-9316-4709ef226492/s1200?webp=fal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5" y="4487400"/>
            <a:ext cx="1013493" cy="101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Выноска со стрелкой вверх 18"/>
          <p:cNvSpPr/>
          <p:nvPr/>
        </p:nvSpPr>
        <p:spPr>
          <a:xfrm rot="20035947">
            <a:off x="5919629" y="4188682"/>
            <a:ext cx="2411876" cy="1621063"/>
          </a:xfrm>
          <a:prstGeom prst="upArrow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ru-RU" dirty="0" smtClean="0"/>
              <a:t>Система обращений граждан по вопросам ЖКХ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58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БИЗНЕС-МОДЕЛЬ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4" name="Блок-схема: узел 3"/>
          <p:cNvSpPr/>
          <p:nvPr/>
        </p:nvSpPr>
        <p:spPr>
          <a:xfrm>
            <a:off x="2182046" y="2575411"/>
            <a:ext cx="2502754" cy="1994833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ru-RU" sz="20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Косвенный доход</a:t>
            </a:r>
            <a:endParaRPr lang="ru-RU" sz="2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87008" y="3341994"/>
            <a:ext cx="429476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Социальный эффект</a:t>
            </a:r>
            <a:endParaRPr lang="ru-RU" sz="36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6623191" y="1477411"/>
            <a:ext cx="2822400" cy="1058400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Повышение </a:t>
            </a:r>
          </a:p>
          <a:p>
            <a:pPr algn="ctr"/>
            <a:r>
              <a:rPr lang="ru-RU" dirty="0" smtClean="0"/>
              <a:t>индекса доверия граждан</a:t>
            </a:r>
            <a:endParaRPr lang="ru-RU" dirty="0"/>
          </a:p>
        </p:txBody>
      </p:sp>
      <p:sp>
        <p:nvSpPr>
          <p:cNvPr id="7" name="Стрелка вниз 6"/>
          <p:cNvSpPr/>
          <p:nvPr/>
        </p:nvSpPr>
        <p:spPr>
          <a:xfrm rot="4071459">
            <a:off x="5539963" y="1517361"/>
            <a:ext cx="143788" cy="225264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Блок-схема: узел 9"/>
          <p:cNvSpPr/>
          <p:nvPr/>
        </p:nvSpPr>
        <p:spPr>
          <a:xfrm>
            <a:off x="6825505" y="4658696"/>
            <a:ext cx="3283270" cy="1592704"/>
          </a:xfrm>
          <a:prstGeom prst="flowChartConnec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Сокращение расходов от своевременного решения проблем</a:t>
            </a:r>
            <a:endParaRPr lang="ru-RU" dirty="0"/>
          </a:p>
        </p:txBody>
      </p:sp>
      <p:sp>
        <p:nvSpPr>
          <p:cNvPr id="15" name="Стрелка вниз 14"/>
          <p:cNvSpPr/>
          <p:nvPr/>
        </p:nvSpPr>
        <p:spPr>
          <a:xfrm rot="6615548">
            <a:off x="5539371" y="3414361"/>
            <a:ext cx="144972" cy="265829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1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7308" r="31130" b="10897"/>
          <a:stretch/>
        </p:blipFill>
        <p:spPr bwMode="auto">
          <a:xfrm>
            <a:off x="399405" y="1665000"/>
            <a:ext cx="3565281" cy="280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5649" r="37620" b="10128"/>
          <a:stretch/>
        </p:blipFill>
        <p:spPr bwMode="auto">
          <a:xfrm>
            <a:off x="8212800" y="1665000"/>
            <a:ext cx="3175200" cy="2854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7" t="29615" r="40504" b="11282"/>
          <a:stretch/>
        </p:blipFill>
        <p:spPr bwMode="auto">
          <a:xfrm>
            <a:off x="4332000" y="3781800"/>
            <a:ext cx="3507730" cy="265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147501" y="5193000"/>
            <a:ext cx="1975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Отлов</a:t>
            </a:r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03114" y="2144043"/>
            <a:ext cx="27655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Лечение</a:t>
            </a:r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877933" y="5148935"/>
            <a:ext cx="4238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Безопасность</a:t>
            </a:r>
            <a:endParaRPr lang="ru-RU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44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Первый</a:t>
            </a:r>
            <a:r>
              <a:rPr lang="ru-RU" sz="16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 smtClean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 smtClean="0">
                <a:solidFill>
                  <a:schemeClr val="bg1"/>
                </a:solidFill>
              </a:rPr>
              <a:t> министра  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=""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16382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СЛАБЫЕ МЕСТА </a:t>
            </a:r>
            <a:endParaRPr lang="ru-RU" sz="28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 smtClean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  <a:endParaRPr lang="ru-RU" sz="1200" b="1" spc="80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0088" y="2017800"/>
            <a:ext cx="5748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Слабые места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Авторизация через ЕСИА;</a:t>
            </a:r>
          </a:p>
          <a:p>
            <a:endParaRPr lang="ru-RU" dirty="0" smtClean="0"/>
          </a:p>
          <a:p>
            <a:r>
              <a:rPr lang="ru-RU" dirty="0" smtClean="0"/>
              <a:t>Перспективы: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Добавление работы с приютом;</a:t>
            </a:r>
          </a:p>
          <a:p>
            <a:pPr marL="285750" indent="-285750">
              <a:buFontTx/>
              <a:buChar char="-"/>
            </a:pPr>
            <a:r>
              <a:rPr lang="ru-RU" dirty="0" smtClean="0"/>
              <a:t>Переход с </a:t>
            </a:r>
            <a:r>
              <a:rPr lang="en-US" dirty="0" smtClean="0"/>
              <a:t>Firebase </a:t>
            </a:r>
            <a:r>
              <a:rPr lang="ru-RU" dirty="0" smtClean="0"/>
              <a:t>на </a:t>
            </a:r>
            <a:r>
              <a:rPr lang="en-US" dirty="0" smtClean="0"/>
              <a:t>API.</a:t>
            </a:r>
            <a:endParaRPr lang="ru-RU" dirty="0" smtClean="0"/>
          </a:p>
          <a:p>
            <a:pPr marL="285750" indent="-285750">
              <a:buFontTx/>
              <a:buChar char="-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490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17202</TotalTime>
  <Words>280</Words>
  <Application>Microsoft Office PowerPoint</Application>
  <PresentationFormat>Произвольный</PresentationFormat>
  <Paragraphs>99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Calibri</vt:lpstr>
      <vt:lpstr>Ignis et Glacies Sharp</vt:lpstr>
      <vt:lpstr>Times New Roman</vt:lpstr>
      <vt:lpstr>Tahoma</vt:lpstr>
      <vt:lpstr>Calibri Light</vt:lpstr>
      <vt:lpstr>PT_Russia Text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Пользователь</cp:lastModifiedBy>
  <cp:revision>888</cp:revision>
  <cp:lastPrinted>2019-09-30T09:52:41Z</cp:lastPrinted>
  <dcterms:created xsi:type="dcterms:W3CDTF">2019-02-14T15:03:49Z</dcterms:created>
  <dcterms:modified xsi:type="dcterms:W3CDTF">2020-06-14T07:11:00Z</dcterms:modified>
</cp:coreProperties>
</file>